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4"/>
  </p:notesMasterIdLst>
  <p:sldIdLst>
    <p:sldId id="282" r:id="rId2"/>
    <p:sldId id="281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56A2"/>
    <a:srgbClr val="858585"/>
    <a:srgbClr val="EA2432"/>
    <a:srgbClr val="47C3C6"/>
    <a:srgbClr val="7030A0"/>
    <a:srgbClr val="F46738"/>
    <a:srgbClr val="FBCC6B"/>
    <a:srgbClr val="99CB3B"/>
    <a:srgbClr val="98C93D"/>
    <a:srgbClr val="E3F1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1" autoAdjust="0"/>
    <p:restoredTop sz="94660"/>
  </p:normalViewPr>
  <p:slideViewPr>
    <p:cSldViewPr snapToGrid="0">
      <p:cViewPr varScale="1">
        <p:scale>
          <a:sx n="168" d="100"/>
          <a:sy n="168" d="100"/>
        </p:scale>
        <p:origin x="136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C74FB-BD23-4C72-84F2-99B2DF97A923}" type="datetimeFigureOut">
              <a:rPr lang="en-US" smtClean="0"/>
              <a:t>9/2/20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1874C-E8B6-4432-917A-709E9A03B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25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344" y="1071475"/>
            <a:ext cx="3948112" cy="643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1950-FACF-494B-9FF7-FD722417C08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DAC160-438C-4588-9480-6099C295C2C7}"/>
              </a:ext>
            </a:extLst>
          </p:cNvPr>
          <p:cNvSpPr/>
          <p:nvPr userDrawn="1"/>
        </p:nvSpPr>
        <p:spPr>
          <a:xfrm>
            <a:off x="0" y="890792"/>
            <a:ext cx="4419600" cy="617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988A1C-F37F-4954-940C-CDE99AF44C8A}"/>
              </a:ext>
            </a:extLst>
          </p:cNvPr>
          <p:cNvSpPr/>
          <p:nvPr userDrawn="1"/>
        </p:nvSpPr>
        <p:spPr>
          <a:xfrm>
            <a:off x="390914" y="364503"/>
            <a:ext cx="43433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2F88"/>
                </a:solidFill>
                <a:latin typeface="Montserrat  "/>
              </a:rPr>
              <a:t>Main Street Academy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123 Main Street, San Antonio, TX 12345 // (210) 555-1212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Grades 1-5 // Enrollment 238 // Enrollment Type: Zoned School (transfers accepted)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A04F242-D309-495F-9DF0-DAD7CC4349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2220" y="408329"/>
            <a:ext cx="720767" cy="54417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5ABB1E8-EA90-4D53-993A-7CD25FA25ED7}"/>
              </a:ext>
            </a:extLst>
          </p:cNvPr>
          <p:cNvSpPr/>
          <p:nvPr userDrawn="1"/>
        </p:nvSpPr>
        <p:spPr>
          <a:xfrm>
            <a:off x="2438400" y="8686800"/>
            <a:ext cx="4419600" cy="617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86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9" y="1119392"/>
            <a:ext cx="3948112" cy="595108"/>
          </a:xfrm>
        </p:spPr>
        <p:txBody>
          <a:bodyPr/>
          <a:lstStyle>
            <a:lvl1pPr>
              <a:defRPr>
                <a:solidFill>
                  <a:srgbClr val="3956A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949BF5-EBB1-4D3F-8754-BCE3900A6D25}"/>
              </a:ext>
            </a:extLst>
          </p:cNvPr>
          <p:cNvSpPr/>
          <p:nvPr userDrawn="1"/>
        </p:nvSpPr>
        <p:spPr>
          <a:xfrm>
            <a:off x="390914" y="328991"/>
            <a:ext cx="49800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3956A2"/>
                </a:solidFill>
                <a:latin typeface="Montserrat  "/>
              </a:rPr>
              <a:t>Main Street Academy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123 Main Street, Local City, CO 12345 // (210) 555-1212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Grades 1-5 // Enrollment 300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E3A88E-A155-4E03-9F68-CBE450C5E5EC}"/>
              </a:ext>
            </a:extLst>
          </p:cNvPr>
          <p:cNvSpPr/>
          <p:nvPr userDrawn="1"/>
        </p:nvSpPr>
        <p:spPr>
          <a:xfrm>
            <a:off x="2438400" y="8686800"/>
            <a:ext cx="4419600" cy="61708"/>
          </a:xfrm>
          <a:prstGeom prst="rect">
            <a:avLst/>
          </a:prstGeom>
          <a:solidFill>
            <a:srgbClr val="3956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9A8C61-2FC1-4376-AEDE-CDC6EC4E0890}"/>
              </a:ext>
            </a:extLst>
          </p:cNvPr>
          <p:cNvSpPr/>
          <p:nvPr userDrawn="1"/>
        </p:nvSpPr>
        <p:spPr>
          <a:xfrm>
            <a:off x="0" y="890792"/>
            <a:ext cx="4419600" cy="61708"/>
          </a:xfrm>
          <a:prstGeom prst="rect">
            <a:avLst/>
          </a:prstGeom>
          <a:solidFill>
            <a:srgbClr val="EA24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D87C3A1-4479-438B-AC3E-0671528D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61532" y="8852290"/>
            <a:ext cx="400839" cy="205046"/>
          </a:xfrm>
        </p:spPr>
        <p:txBody>
          <a:bodyPr/>
          <a:lstStyle/>
          <a:p>
            <a:fld id="{DF741950-FACF-494B-9FF7-FD722417C084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40EED63-E2F0-434E-8E4E-16E894EA39F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221" y="125791"/>
            <a:ext cx="170815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39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1950-FACF-494B-9FF7-FD722417C08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0D444C-A63D-495F-8844-FF66253193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92220" y="408329"/>
            <a:ext cx="720767" cy="54417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2D78B47-3A1E-4EDB-826A-F283A14B2483}"/>
              </a:ext>
            </a:extLst>
          </p:cNvPr>
          <p:cNvSpPr/>
          <p:nvPr userDrawn="1"/>
        </p:nvSpPr>
        <p:spPr>
          <a:xfrm>
            <a:off x="390914" y="364503"/>
            <a:ext cx="43433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2F88"/>
                </a:solidFill>
                <a:latin typeface="Montserrat  "/>
              </a:rPr>
              <a:t>Main Street Academy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123 Main Street, San Antonio, TX 12345 // (210) 555-1212</a:t>
            </a:r>
          </a:p>
          <a:p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Grades 1-5 // Enrollment 238 // Enrollment Type: Zoned School (transfers accepted)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67DF7A-DC04-4102-A6BB-CB5D81A3C058}"/>
              </a:ext>
            </a:extLst>
          </p:cNvPr>
          <p:cNvSpPr/>
          <p:nvPr userDrawn="1"/>
        </p:nvSpPr>
        <p:spPr>
          <a:xfrm>
            <a:off x="2438400" y="8686800"/>
            <a:ext cx="4419600" cy="617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D34B72-76B1-4ACC-9E16-C20E10779A49}"/>
              </a:ext>
            </a:extLst>
          </p:cNvPr>
          <p:cNvSpPr/>
          <p:nvPr userDrawn="1"/>
        </p:nvSpPr>
        <p:spPr>
          <a:xfrm>
            <a:off x="0" y="890792"/>
            <a:ext cx="4419600" cy="617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75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974237"/>
            <a:ext cx="5915025" cy="723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905000"/>
            <a:ext cx="5915025" cy="655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61532" y="8852290"/>
            <a:ext cx="400839" cy="205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41950-FACF-494B-9FF7-FD722417C08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995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472" userDrawn="1">
          <p15:clr>
            <a:srgbClr val="F26B43"/>
          </p15:clr>
        </p15:guide>
        <p15:guide id="2" pos="297" userDrawn="1">
          <p15:clr>
            <a:srgbClr val="F26B43"/>
          </p15:clr>
        </p15:guide>
        <p15:guide id="3" pos="4023" userDrawn="1">
          <p15:clr>
            <a:srgbClr val="F26B43"/>
          </p15:clr>
        </p15:guide>
        <p15:guide id="4" orient="horz" pos="600" userDrawn="1">
          <p15:clr>
            <a:srgbClr val="F26B43"/>
          </p15:clr>
        </p15:guide>
        <p15:guide id="5" orient="horz" pos="1200" userDrawn="1">
          <p15:clr>
            <a:srgbClr val="F26B43"/>
          </p15:clr>
        </p15:guide>
        <p15:guide id="6" orient="horz" pos="5328" userDrawn="1">
          <p15:clr>
            <a:srgbClr val="F26B43"/>
          </p15:clr>
        </p15:guide>
        <p15:guide id="7" orient="horz" pos="288" userDrawn="1">
          <p15:clr>
            <a:srgbClr val="F26B43"/>
          </p15:clr>
        </p15:guide>
        <p15:guide id="8" pos="2160" userDrawn="1">
          <p15:clr>
            <a:srgbClr val="F26B43"/>
          </p15:clr>
        </p15:guide>
        <p15:guide id="9" orient="horz" pos="2880" userDrawn="1">
          <p15:clr>
            <a:srgbClr val="F26B43"/>
          </p15:clr>
        </p15:guide>
        <p15:guide id="10" pos="1536" userDrawn="1">
          <p15:clr>
            <a:srgbClr val="F26B43"/>
          </p15:clr>
        </p15:guide>
        <p15:guide id="11" pos="2784" userDrawn="1">
          <p15:clr>
            <a:srgbClr val="F26B43"/>
          </p15:clr>
        </p15:guide>
        <p15:guide id="12" orient="horz" pos="10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lide Number Placeholder 114">
            <a:extLst>
              <a:ext uri="{FF2B5EF4-FFF2-40B4-BE49-F238E27FC236}">
                <a16:creationId xmlns:a16="http://schemas.microsoft.com/office/drawing/2014/main" id="{7C5BAF35-A72D-4AE8-8A33-0B3042074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50312" y="8841073"/>
            <a:ext cx="400839" cy="205046"/>
          </a:xfrm>
        </p:spPr>
        <p:txBody>
          <a:bodyPr/>
          <a:lstStyle/>
          <a:p>
            <a:fld id="{DF741950-FACF-494B-9FF7-FD722417C084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042F3D1-F1EF-E942-90F0-0175C3517E00}"/>
              </a:ext>
            </a:extLst>
          </p:cNvPr>
          <p:cNvGraphicFramePr>
            <a:graphicFrameLocks noGrp="1"/>
          </p:cNvGraphicFramePr>
          <p:nvPr/>
        </p:nvGraphicFramePr>
        <p:xfrm>
          <a:off x="236220" y="1180779"/>
          <a:ext cx="6404425" cy="2102450"/>
        </p:xfrm>
        <a:graphic>
          <a:graphicData uri="http://schemas.openxmlformats.org/drawingml/2006/table">
            <a:tbl>
              <a:tblPr/>
              <a:tblGrid>
                <a:gridCol w="2324100">
                  <a:extLst>
                    <a:ext uri="{9D8B030D-6E8A-4147-A177-3AD203B41FA5}">
                      <a16:colId xmlns:a16="http://schemas.microsoft.com/office/drawing/2014/main" val="198467099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771777462"/>
                    </a:ext>
                  </a:extLst>
                </a:gridCol>
                <a:gridCol w="663601">
                  <a:extLst>
                    <a:ext uri="{9D8B030D-6E8A-4147-A177-3AD203B41FA5}">
                      <a16:colId xmlns:a16="http://schemas.microsoft.com/office/drawing/2014/main" val="193224231"/>
                    </a:ext>
                  </a:extLst>
                </a:gridCol>
                <a:gridCol w="803628">
                  <a:extLst>
                    <a:ext uri="{9D8B030D-6E8A-4147-A177-3AD203B41FA5}">
                      <a16:colId xmlns:a16="http://schemas.microsoft.com/office/drawing/2014/main" val="2718358744"/>
                    </a:ext>
                  </a:extLst>
                </a:gridCol>
                <a:gridCol w="803628">
                  <a:extLst>
                    <a:ext uri="{9D8B030D-6E8A-4147-A177-3AD203B41FA5}">
                      <a16:colId xmlns:a16="http://schemas.microsoft.com/office/drawing/2014/main" val="3891804220"/>
                    </a:ext>
                  </a:extLst>
                </a:gridCol>
                <a:gridCol w="803628">
                  <a:extLst>
                    <a:ext uri="{9D8B030D-6E8A-4147-A177-3AD203B41FA5}">
                      <a16:colId xmlns:a16="http://schemas.microsoft.com/office/drawing/2014/main" val="1658741442"/>
                    </a:ext>
                  </a:extLst>
                </a:gridCol>
              </a:tblGrid>
              <a:tr h="159047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Authorizer Name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101321"/>
                  </a:ext>
                </a:extLst>
              </a:tr>
              <a:tr h="159047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School Name</a:t>
                      </a:r>
                    </a:p>
                  </a:txBody>
                  <a:tcPr marL="22721" marR="22721" marT="15147" marB="1514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201912"/>
                  </a:ext>
                </a:extLst>
              </a:tr>
              <a:tr h="159047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Management Company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7439911"/>
                  </a:ext>
                </a:extLst>
              </a:tr>
              <a:tr h="159047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Board President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Grades Served 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Enrollment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% FRL/ED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% IEP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% EL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786492"/>
                  </a:ext>
                </a:extLst>
              </a:tr>
              <a:tr h="159047">
                <a:tc>
                  <a:txBody>
                    <a:bodyPr/>
                    <a:lstStyle/>
                    <a:p>
                      <a:pPr rtl="0" fontAlgn="b"/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b="1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b="1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b="1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b="1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b="1" dirty="0">
                        <a:solidFill>
                          <a:srgbClr val="000000"/>
                        </a:solidFill>
                        <a:effectLst/>
                        <a:latin typeface="Open Sans" panose="020B0606030504020204"/>
                      </a:endParaRP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475114"/>
                  </a:ext>
                </a:extLst>
              </a:tr>
              <a:tr h="193886"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22721" marR="22721" marT="15147" marB="15147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841248"/>
                  </a:ext>
                </a:extLst>
              </a:tr>
              <a:tr h="159047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Overall Performance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82636"/>
                  </a:ext>
                </a:extLst>
              </a:tr>
              <a:tr h="159047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Overall Assessment of Performance and Compliance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2018-19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2019-20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2020-21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149772"/>
                  </a:ext>
                </a:extLst>
              </a:tr>
              <a:tr h="159047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Domain Rating for Academic Performance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858351"/>
                  </a:ext>
                </a:extLst>
              </a:tr>
              <a:tr h="159047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Domain Rating for Board Governance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597424"/>
                  </a:ext>
                </a:extLst>
              </a:tr>
              <a:tr h="159047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Domain Rating For Legal and Contractual Compliance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959425"/>
                  </a:ext>
                </a:extLst>
              </a:tr>
              <a:tr h="159047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Domain Rating for Financial Peformance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421309"/>
                  </a:ext>
                </a:extLst>
              </a:tr>
              <a:tr h="159047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effectLst/>
                          <a:latin typeface="Open Sans" panose="020B0606030504020204"/>
                        </a:rPr>
                        <a:t>Is the school in good standing based on a review of all domains?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No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No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Yes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9726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99F062-184D-4145-B960-09B1281A5696}"/>
              </a:ext>
            </a:extLst>
          </p:cNvPr>
          <p:cNvGraphicFramePr>
            <a:graphicFrameLocks noGrp="1"/>
          </p:cNvGraphicFramePr>
          <p:nvPr/>
        </p:nvGraphicFramePr>
        <p:xfrm>
          <a:off x="236220" y="3462216"/>
          <a:ext cx="6404427" cy="4638810"/>
        </p:xfrm>
        <a:graphic>
          <a:graphicData uri="http://schemas.openxmlformats.org/drawingml/2006/table">
            <a:tbl>
              <a:tblPr/>
              <a:tblGrid>
                <a:gridCol w="1795863">
                  <a:extLst>
                    <a:ext uri="{9D8B030D-6E8A-4147-A177-3AD203B41FA5}">
                      <a16:colId xmlns:a16="http://schemas.microsoft.com/office/drawing/2014/main" val="1392910438"/>
                    </a:ext>
                  </a:extLst>
                </a:gridCol>
                <a:gridCol w="877430">
                  <a:extLst>
                    <a:ext uri="{9D8B030D-6E8A-4147-A177-3AD203B41FA5}">
                      <a16:colId xmlns:a16="http://schemas.microsoft.com/office/drawing/2014/main" val="3713029652"/>
                    </a:ext>
                  </a:extLst>
                </a:gridCol>
                <a:gridCol w="1320247">
                  <a:extLst>
                    <a:ext uri="{9D8B030D-6E8A-4147-A177-3AD203B41FA5}">
                      <a16:colId xmlns:a16="http://schemas.microsoft.com/office/drawing/2014/main" val="1879765649"/>
                    </a:ext>
                  </a:extLst>
                </a:gridCol>
                <a:gridCol w="803629">
                  <a:extLst>
                    <a:ext uri="{9D8B030D-6E8A-4147-A177-3AD203B41FA5}">
                      <a16:colId xmlns:a16="http://schemas.microsoft.com/office/drawing/2014/main" val="3714652459"/>
                    </a:ext>
                  </a:extLst>
                </a:gridCol>
                <a:gridCol w="803629">
                  <a:extLst>
                    <a:ext uri="{9D8B030D-6E8A-4147-A177-3AD203B41FA5}">
                      <a16:colId xmlns:a16="http://schemas.microsoft.com/office/drawing/2014/main" val="2312870719"/>
                    </a:ext>
                  </a:extLst>
                </a:gridCol>
                <a:gridCol w="803629">
                  <a:extLst>
                    <a:ext uri="{9D8B030D-6E8A-4147-A177-3AD203B41FA5}">
                      <a16:colId xmlns:a16="http://schemas.microsoft.com/office/drawing/2014/main" val="949961239"/>
                    </a:ext>
                  </a:extLst>
                </a:gridCol>
              </a:tblGrid>
              <a:tr h="67880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Board Governance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296122"/>
                  </a:ext>
                </a:extLst>
              </a:tr>
              <a:tr h="74940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Expectations for Board Governance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2018-19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2018-20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2018-21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432629"/>
                  </a:ext>
                </a:extLst>
              </a:tr>
              <a:tr h="74940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Board has no evidence of violations of CO ethics laws. 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0287251"/>
                  </a:ext>
                </a:extLst>
              </a:tr>
              <a:tr h="90130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Board has no evidence of violations of legal and contractual obligations. 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54250"/>
                  </a:ext>
                </a:extLst>
              </a:tr>
              <a:tr h="74940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Board complies with all open meetings laws/CO Sunshine Laws.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1001612"/>
                  </a:ext>
                </a:extLst>
              </a:tr>
              <a:tr h="94218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Board satisfies all relevant training obligations including those for new members.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71206"/>
                  </a:ext>
                </a:extLst>
              </a:tr>
              <a:tr h="94218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effectLst/>
                          <a:latin typeface="Open Sans" panose="020B0606030504020204"/>
                        </a:rPr>
                        <a:t>Domain Rating for Board Governance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498870"/>
                  </a:ext>
                </a:extLst>
              </a:tr>
              <a:tr h="74940"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68468"/>
                  </a:ext>
                </a:extLst>
              </a:tr>
              <a:tr h="67880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800" b="1" dirty="0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Legal and Contractual Compliance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414133"/>
                  </a:ext>
                </a:extLst>
              </a:tr>
              <a:tr h="74940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Expectations for Legal and Contractual Compliance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2018-19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2019-20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2020-21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61949"/>
                  </a:ext>
                </a:extLst>
              </a:tr>
              <a:tr h="20201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Reporting Compliance: The school is complying with laws, rules, regulations, and provisions of the charter contract relating to relevant reporting requirements to the authorizer. 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24127"/>
                  </a:ext>
                </a:extLst>
              </a:tr>
              <a:tr h="20201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Required Programming: School implements mandated programming, including Colorado History, Alcohol &amp; Controlled Substances, Constitution Day, and Comprehensive Human Sexuality Education. 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1572943"/>
                  </a:ext>
                </a:extLst>
              </a:tr>
              <a:tr h="20201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School Environment and Discipline: School uses discipline practices that comply with policy and legal expectations and provide students and families with due process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070352"/>
                  </a:ext>
                </a:extLst>
              </a:tr>
              <a:tr h="20201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Special Student Populations: School materially complies with applicable laws, rules, regulations, and provisions of the charter contract relating to the treatment of students with identified disabilities and those suspected of having a disability. 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1118139"/>
                  </a:ext>
                </a:extLst>
              </a:tr>
              <a:tr h="202013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Student Enrollment: School materially complies with applicable laws, rules, regulations, and provisions of the charter contract relating to admissions, lottery, waiting lists, recruitment, and enrollment. 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5018377"/>
                  </a:ext>
                </a:extLst>
              </a:tr>
              <a:tr h="94218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effectLst/>
                          <a:latin typeface="Open Sans" panose="020B0606030504020204"/>
                        </a:rPr>
                        <a:t>Domain Rating For Legal and Contractual Compliance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105629"/>
                  </a:ext>
                </a:extLst>
              </a:tr>
              <a:tr h="74940"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US" sz="800" dirty="0">
                        <a:effectLst/>
                      </a:endParaRPr>
                    </a:p>
                  </a:txBody>
                  <a:tcPr marL="18463" marR="18463" marT="12309" marB="12309" anchor="b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1588355"/>
                  </a:ext>
                </a:extLst>
              </a:tr>
              <a:tr h="67880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Financial Performance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512598"/>
                  </a:ext>
                </a:extLst>
              </a:tr>
              <a:tr h="74940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Expectations for Financial Performance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2018-19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2019-20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2020-21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0193718"/>
                  </a:ext>
                </a:extLst>
              </a:tr>
              <a:tr h="74940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Liquidity: Current Assets Ratio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Exceeds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8880712"/>
                  </a:ext>
                </a:extLst>
              </a:tr>
              <a:tr h="94218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Liquidity: Unrestricted Days Cash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1911249"/>
                  </a:ext>
                </a:extLst>
              </a:tr>
              <a:tr h="74940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Sustainability: Loan/Debt Service Payments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7400013"/>
                  </a:ext>
                </a:extLst>
              </a:tr>
              <a:tr h="94218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Sustainability: TABOR Requirements 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3265446"/>
                  </a:ext>
                </a:extLst>
              </a:tr>
              <a:tr h="74940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Annual Independent Audit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2502816"/>
                  </a:ext>
                </a:extLst>
              </a:tr>
              <a:tr h="94218">
                <a:tc gridSpan="3"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effectLst/>
                          <a:latin typeface="Open Sans" panose="020B0606030504020204"/>
                        </a:rPr>
                        <a:t>Domain Rating For Financial Performance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18463" marR="18463" marT="12309" marB="12309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951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286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lide Number Placeholder 114">
            <a:extLst>
              <a:ext uri="{FF2B5EF4-FFF2-40B4-BE49-F238E27FC236}">
                <a16:creationId xmlns:a16="http://schemas.microsoft.com/office/drawing/2014/main" id="{7C5BAF35-A72D-4AE8-8A33-0B3042074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50312" y="8841073"/>
            <a:ext cx="400839" cy="205046"/>
          </a:xfrm>
        </p:spPr>
        <p:txBody>
          <a:bodyPr/>
          <a:lstStyle/>
          <a:p>
            <a:fld id="{DF741950-FACF-494B-9FF7-FD722417C08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4191A56-2C24-C54D-BF09-D2A96FE451DB}"/>
              </a:ext>
            </a:extLst>
          </p:cNvPr>
          <p:cNvSpPr/>
          <p:nvPr/>
        </p:nvSpPr>
        <p:spPr>
          <a:xfrm>
            <a:off x="236220" y="5189220"/>
            <a:ext cx="6404425" cy="3238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8585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ysClr val="windowText" lastClr="000000"/>
                </a:solidFill>
              </a:rPr>
              <a:t>PLACEHOLDER FOR INFO ABOUT SCHOOL – </a:t>
            </a:r>
          </a:p>
          <a:p>
            <a:pPr algn="ctr"/>
            <a:r>
              <a:rPr lang="en-US" sz="1000" dirty="0">
                <a:solidFill>
                  <a:sysClr val="windowText" lastClr="000000"/>
                </a:solidFill>
              </a:rPr>
              <a:t>MAYBE LEADERSHIP, MEMBERS OF BOARD OF DIRECTORS, MAYBE MISSION AND EDUCATIONAL MODEL?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37AE423-A952-D54C-BAE2-0CE10AEB0EB9}"/>
              </a:ext>
            </a:extLst>
          </p:cNvPr>
          <p:cNvGraphicFramePr>
            <a:graphicFrameLocks noGrp="1"/>
          </p:cNvGraphicFramePr>
          <p:nvPr/>
        </p:nvGraphicFramePr>
        <p:xfrm>
          <a:off x="236220" y="1287539"/>
          <a:ext cx="6404425" cy="3744762"/>
        </p:xfrm>
        <a:graphic>
          <a:graphicData uri="http://schemas.openxmlformats.org/drawingml/2006/table">
            <a:tbl>
              <a:tblPr/>
              <a:tblGrid>
                <a:gridCol w="3993541">
                  <a:extLst>
                    <a:ext uri="{9D8B030D-6E8A-4147-A177-3AD203B41FA5}">
                      <a16:colId xmlns:a16="http://schemas.microsoft.com/office/drawing/2014/main" val="358903007"/>
                    </a:ext>
                  </a:extLst>
                </a:gridCol>
                <a:gridCol w="803628">
                  <a:extLst>
                    <a:ext uri="{9D8B030D-6E8A-4147-A177-3AD203B41FA5}">
                      <a16:colId xmlns:a16="http://schemas.microsoft.com/office/drawing/2014/main" val="3343458024"/>
                    </a:ext>
                  </a:extLst>
                </a:gridCol>
                <a:gridCol w="803628">
                  <a:extLst>
                    <a:ext uri="{9D8B030D-6E8A-4147-A177-3AD203B41FA5}">
                      <a16:colId xmlns:a16="http://schemas.microsoft.com/office/drawing/2014/main" val="216710574"/>
                    </a:ext>
                  </a:extLst>
                </a:gridCol>
                <a:gridCol w="803628">
                  <a:extLst>
                    <a:ext uri="{9D8B030D-6E8A-4147-A177-3AD203B41FA5}">
                      <a16:colId xmlns:a16="http://schemas.microsoft.com/office/drawing/2014/main" val="736690955"/>
                    </a:ext>
                  </a:extLst>
                </a:gridCol>
              </a:tblGrid>
              <a:tr h="131544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en-US" sz="800" b="1">
                          <a:solidFill>
                            <a:srgbClr val="FFFFFF"/>
                          </a:solidFill>
                          <a:effectLst/>
                          <a:latin typeface="Open Sans" panose="020B0606030504020204"/>
                        </a:rPr>
                        <a:t>Academic Performance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4A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875106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Measures of Academic Performance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2018-19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2019-20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solidFill>
                            <a:srgbClr val="000000"/>
                          </a:solidFill>
                          <a:effectLst/>
                          <a:latin typeface="Open Sans" panose="020B0606030504020204"/>
                        </a:rPr>
                        <a:t>2020-21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324062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CDE-Determined: Accreditation Status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2053418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Achievement for All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017953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Achievement for Minority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634104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Achievement for Economically Disadvantaged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45141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Achievement for Students with IEPs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626398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Achievement for Students who are English Learners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525847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CDE-Determined: Academic Growth for All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424120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Growth for Minority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555049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Growth for Economically Disadvantaged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419931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Growth for Students with IEPs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94883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Academic Growth for Students who are English Learners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25132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CDE-Determined: Postsecondary &amp; Workforce Readiness for All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983922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Postsecondary &amp; Workforce Readiness for Minority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9855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Postsecondary &amp; Workforce Readiness for Economically Disadvantaged Students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111669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Postsecondary &amp; Workforce Readiness for Students with IEPs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864906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 lvl="1"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CDE-Determined: Postsecondary &amp; Workforce Readiness for Students who are English Learners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050998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Authorized-Determined: School Specific Measure #1 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Exceeds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Exceeds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483151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Authorized-Determined: School Specific Measure #2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53884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Authorized-Determined: School Specific Measure #3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08243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Authorized-Determined: School Specific Measure #4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Does Not Meet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671070"/>
                  </a:ext>
                </a:extLst>
              </a:tr>
              <a:tr h="131544"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1" dirty="0">
                          <a:effectLst/>
                          <a:latin typeface="Open Sans" panose="020B0606030504020204"/>
                        </a:rPr>
                        <a:t>Domain Rating for Academic Performance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Partially 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US" sz="800" b="0" dirty="0">
                          <a:effectLst/>
                          <a:latin typeface="Open Sans" panose="020B0606030504020204"/>
                        </a:rPr>
                        <a:t>Meets</a:t>
                      </a:r>
                    </a:p>
                  </a:txBody>
                  <a:tcPr marL="22721" marR="22721" marT="15147" marB="15147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06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098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0">
      <a:dk1>
        <a:sysClr val="windowText" lastClr="000000"/>
      </a:dk1>
      <a:lt1>
        <a:sysClr val="window" lastClr="FFFFFF"/>
      </a:lt1>
      <a:dk2>
        <a:srgbClr val="002F87"/>
      </a:dk2>
      <a:lt2>
        <a:srgbClr val="E7E6E6"/>
      </a:lt2>
      <a:accent1>
        <a:srgbClr val="002F87"/>
      </a:accent1>
      <a:accent2>
        <a:srgbClr val="FFD200"/>
      </a:accent2>
      <a:accent3>
        <a:srgbClr val="380A15"/>
      </a:accent3>
      <a:accent4>
        <a:srgbClr val="79B096"/>
      </a:accent4>
      <a:accent5>
        <a:srgbClr val="8CA3A6"/>
      </a:accent5>
      <a:accent6>
        <a:srgbClr val="DECC66"/>
      </a:accent6>
      <a:hlink>
        <a:srgbClr val="FF7D03"/>
      </a:hlink>
      <a:folHlink>
        <a:srgbClr val="8DAC4E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1021</TotalTime>
  <Words>705</Words>
  <Application>Microsoft Macintosh PowerPoint</Application>
  <PresentationFormat>Letter Paper (8.5x11 in)</PresentationFormat>
  <Paragraphs>210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Montserrat  </vt:lpstr>
      <vt:lpstr>Open Sans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Haakon</dc:creator>
  <cp:lastModifiedBy>Adam Hawf</cp:lastModifiedBy>
  <cp:revision>52</cp:revision>
  <cp:lastPrinted>2020-09-02T20:21:21Z</cp:lastPrinted>
  <dcterms:created xsi:type="dcterms:W3CDTF">2018-07-30T14:51:46Z</dcterms:created>
  <dcterms:modified xsi:type="dcterms:W3CDTF">2020-09-02T20:24:13Z</dcterms:modified>
</cp:coreProperties>
</file>